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0"/>
  </p:notesMasterIdLst>
  <p:sldIdLst>
    <p:sldId id="256" r:id="rId3"/>
    <p:sldId id="257" r:id="rId4"/>
    <p:sldId id="266" r:id="rId5"/>
    <p:sldId id="269" r:id="rId6"/>
    <p:sldId id="267" r:id="rId7"/>
    <p:sldId id="268" r:id="rId8"/>
    <p:sldId id="265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75B73C-ABA6-4EED-8305-A38996B50DD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3F9F1BC-79C5-4CA3-B406-FBD771B0244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38C3B3-450D-438A-A7E3-0CAD6B276F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46595-DA28-497F-9CF8-A2B07A6035F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3768B1E-024E-43EB-9FB6-92D1C61F165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2C3A5E-C93B-4B60-89A5-5D8106F6AA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9584F-0410-4562-ADB8-AAC4CDD2A48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3035C-4B49-4BB0-AC63-6E8F4938D05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282BE-B765-431A-96AD-C8495DA1CEA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A07A3F-8616-448D-A9C8-815F55F7D0C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D770B3-1B78-4FD8-AD82-CCE863D42CC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FD9B1B-C288-481F-8102-4AC7B329437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389A9-3C24-4829-A51D-C0ADA0F7C01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C1D89C-09D5-4FD6-A143-8C533B92896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1F01ED-9F25-418F-A65A-FE65B7F86E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ED27E-97B9-4364-BBCE-CDC8BA7E112B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470004-F40B-4D57-8B71-12230DDD02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030956-92DE-47F3-A480-78E3FA7D9FF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1CDCDE-F2C4-4B99-9C5E-998EE929218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F7EEA-8C30-400D-BA06-E4C57723309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8FB75A-BAF8-49A6-B655-EA37F1033AE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25EE1-C2B0-4E61-94DA-FF1881D14B0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EE222B-B5C9-4019-9560-A43E2D8386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2C74C5-8B25-4E85-9B5C-ADE5F0ED0854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E68BEE0-E0CB-4405-9107-2881B7A368BC}" type="slidenum">
              <a:rPr lang="en-GB"/>
              <a:pPr/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77440" y="2130425"/>
            <a:ext cx="6428935" cy="1470025"/>
          </a:xfrm>
        </p:spPr>
        <p:txBody>
          <a:bodyPr/>
          <a:lstStyle/>
          <a:p>
            <a:r>
              <a:rPr lang="en-US" sz="5400" dirty="0" smtClean="0"/>
              <a:t>The gospel of grace</a:t>
            </a:r>
            <a:endParaRPr lang="en-US" sz="5400" dirty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3600" dirty="0" smtClean="0"/>
              <a:t>1 Timothy 1:8 -20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9"/>
            <a:ext cx="6316662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of grace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3988" y="984738"/>
            <a:ext cx="6326187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BACKGROUND</a:t>
            </a:r>
          </a:p>
          <a:p>
            <a:r>
              <a:rPr lang="en-US" sz="2800" b="1" dirty="0" smtClean="0"/>
              <a:t>Letter written by Paul in around 64 AD</a:t>
            </a:r>
          </a:p>
          <a:p>
            <a:r>
              <a:rPr lang="en-US" sz="2800" b="1" dirty="0" smtClean="0"/>
              <a:t>Written to Timothy who he had left in Ephesus to lead the church there</a:t>
            </a:r>
          </a:p>
          <a:p>
            <a:r>
              <a:rPr lang="en-US" sz="2800" b="1" dirty="0" smtClean="0"/>
              <a:t>He has already warned of the danger of false teachers in the church</a:t>
            </a:r>
          </a:p>
          <a:p>
            <a:r>
              <a:rPr lang="en-US" sz="2800" b="1" dirty="0" smtClean="0"/>
              <a:t>Now he turns to the importance of the true gospel of grace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9"/>
            <a:ext cx="6316662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of grace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80492" y="984738"/>
            <a:ext cx="6839683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WHAT OR WHOM WAS THE LAW FOR (8 -11)?</a:t>
            </a:r>
          </a:p>
          <a:p>
            <a:r>
              <a:rPr lang="en-US" sz="2800" b="1" dirty="0" smtClean="0"/>
              <a:t>Paul affirms that the law was good but only if applied correctly</a:t>
            </a:r>
          </a:p>
          <a:p>
            <a:r>
              <a:rPr lang="en-US" sz="2800" b="1" dirty="0" smtClean="0"/>
              <a:t>It applies to sinners before they are saved by grace</a:t>
            </a:r>
          </a:p>
          <a:p>
            <a:r>
              <a:rPr lang="en-US" sz="2800" b="1" dirty="0" smtClean="0"/>
              <a:t>It exposes the depth and breadth of sin - a list of various types of sinful </a:t>
            </a:r>
            <a:r>
              <a:rPr lang="en-US" sz="2800" b="1" dirty="0" err="1" smtClean="0"/>
              <a:t>behaviour</a:t>
            </a:r>
            <a:r>
              <a:rPr lang="en-US" sz="2800" b="1" dirty="0" smtClean="0"/>
              <a:t>, many directly related to the Ten </a:t>
            </a:r>
            <a:r>
              <a:rPr lang="en-GB" sz="2800" b="1" dirty="0" smtClean="0"/>
              <a:t>Commandments</a:t>
            </a:r>
          </a:p>
          <a:p>
            <a:pPr>
              <a:buNone/>
            </a:pPr>
            <a:endParaRPr lang="en-GB" sz="2800" b="1" dirty="0" smtClean="0"/>
          </a:p>
          <a:p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9"/>
            <a:ext cx="6316662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of grace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80493" y="1188721"/>
            <a:ext cx="6713073" cy="5669279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WHAT OR WHOM WAS THE LAW FOR (8 -11)?</a:t>
            </a:r>
          </a:p>
          <a:p>
            <a:r>
              <a:rPr lang="en-US" sz="2800" b="1" dirty="0" smtClean="0"/>
              <a:t>It convicts unbelievers of sin and leads them to Jesus</a:t>
            </a:r>
          </a:p>
          <a:p>
            <a:r>
              <a:rPr lang="en-US" sz="2800" b="1" dirty="0" smtClean="0"/>
              <a:t>It is given to restrain evil within society</a:t>
            </a:r>
          </a:p>
          <a:p>
            <a:r>
              <a:rPr lang="en-US" sz="2800" b="1" dirty="0" smtClean="0"/>
              <a:t>It teaches believers, who are saved by grace, in order to shape their lives so that they are pleasing to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274639"/>
            <a:ext cx="6316662" cy="639762"/>
          </a:xfrm>
        </p:spPr>
        <p:txBody>
          <a:bodyPr/>
          <a:lstStyle/>
          <a:p>
            <a:pPr algn="ctr"/>
            <a:r>
              <a:rPr lang="en-US" sz="4000" b="1" dirty="0" smtClean="0"/>
              <a:t>The gospel of grace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6426" y="858130"/>
            <a:ext cx="6853750" cy="5795888"/>
          </a:xfrm>
        </p:spPr>
        <p:txBody>
          <a:bodyPr/>
          <a:lstStyle/>
          <a:p>
            <a:pPr algn="ctr">
              <a:buNone/>
            </a:pPr>
            <a:r>
              <a:rPr lang="en-US" sz="3200" b="1" dirty="0" smtClean="0"/>
              <a:t>PAUL’S EXPERIENCE AND REACTION (12 -17)</a:t>
            </a:r>
          </a:p>
          <a:p>
            <a:r>
              <a:rPr lang="en-US" sz="2600" b="1" dirty="0" smtClean="0"/>
              <a:t>Paul’s experience of the mercy of God</a:t>
            </a:r>
          </a:p>
          <a:p>
            <a:r>
              <a:rPr lang="en-US" sz="2600" b="1" dirty="0" smtClean="0"/>
              <a:t>He affirms that he had been a sinner before experiencing the abundance of God’s grace – God’s initiative</a:t>
            </a:r>
          </a:p>
          <a:p>
            <a:r>
              <a:rPr lang="en-US" sz="2600" b="1" dirty="0" smtClean="0"/>
              <a:t>Jesus’ mission in the world was to save sinners</a:t>
            </a:r>
          </a:p>
          <a:p>
            <a:r>
              <a:rPr lang="en-US" sz="2600" b="1" dirty="0" smtClean="0"/>
              <a:t>Paul is amazed at the unlimited patience that God treated him with</a:t>
            </a:r>
          </a:p>
          <a:p>
            <a:r>
              <a:rPr lang="en-US" sz="2600" b="1" dirty="0" smtClean="0"/>
              <a:t>His experience results in overflowing praise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703513" y="196948"/>
            <a:ext cx="6316662" cy="562707"/>
          </a:xfrm>
        </p:spPr>
        <p:txBody>
          <a:bodyPr/>
          <a:lstStyle/>
          <a:p>
            <a:pPr algn="ctr"/>
            <a:r>
              <a:rPr lang="en-US" sz="4000" b="1" dirty="0" smtClean="0"/>
              <a:t>The gospel of grace</a:t>
            </a:r>
            <a:endParaRPr lang="en-US" sz="4000" b="1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6426" y="759655"/>
            <a:ext cx="6853750" cy="5894363"/>
          </a:xfrm>
        </p:spPr>
        <p:txBody>
          <a:bodyPr/>
          <a:lstStyle/>
          <a:p>
            <a:pPr algn="ctr">
              <a:buNone/>
            </a:pPr>
            <a:r>
              <a:rPr lang="en-US" sz="2800" b="1" dirty="0" smtClean="0"/>
              <a:t>FIGHT THE GOOD FIGHT (18 -20)</a:t>
            </a:r>
          </a:p>
          <a:p>
            <a:r>
              <a:rPr lang="en-US" sz="2600" b="1" dirty="0" smtClean="0"/>
              <a:t>Paul’s repeats his charge to Timothy </a:t>
            </a:r>
          </a:p>
          <a:p>
            <a:r>
              <a:rPr lang="en-US" sz="2600" b="1" dirty="0" smtClean="0"/>
              <a:t>God’s church needs protecting, it is a spiritual battle</a:t>
            </a:r>
          </a:p>
          <a:p>
            <a:r>
              <a:rPr lang="en-US" sz="2600" b="1" dirty="0" smtClean="0"/>
              <a:t>Timothy has been given an authoritative teaching role (see also 4:14)</a:t>
            </a:r>
          </a:p>
          <a:p>
            <a:r>
              <a:rPr lang="en-US" sz="2600" b="1" dirty="0" smtClean="0"/>
              <a:t>He must hold on to faith and maintain a good conscience</a:t>
            </a:r>
          </a:p>
          <a:p>
            <a:r>
              <a:rPr lang="en-US" sz="2600" b="1" dirty="0" smtClean="0"/>
              <a:t>Those who do not hold on to the doctrine of grace will find their faith shipwrecked – as the local “</a:t>
            </a:r>
            <a:r>
              <a:rPr lang="en-US" sz="2600" b="1" smtClean="0"/>
              <a:t>captain</a:t>
            </a:r>
            <a:r>
              <a:rPr lang="en-US" sz="2600" b="1" smtClean="0"/>
              <a:t>”, </a:t>
            </a:r>
            <a:r>
              <a:rPr lang="en-US" sz="2600" b="1" dirty="0" smtClean="0"/>
              <a:t>Timothy needs to steer well</a:t>
            </a:r>
          </a:p>
          <a:p>
            <a:r>
              <a:rPr lang="en-US" sz="2600" b="1" dirty="0" smtClean="0"/>
              <a:t>Paul has already dealt with two men who have gone astray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274639"/>
            <a:ext cx="8226425" cy="358408"/>
          </a:xfrm>
        </p:spPr>
        <p:txBody>
          <a:bodyPr/>
          <a:lstStyle/>
          <a:p>
            <a:pPr algn="ctr"/>
            <a:r>
              <a:rPr lang="en-US" b="1" dirty="0" smtClean="0"/>
              <a:t>The gospel of grace</a:t>
            </a:r>
            <a:endParaRPr lang="en-US" dirty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970671"/>
            <a:ext cx="8226425" cy="5472331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LESSONS FOR TODAY</a:t>
            </a:r>
          </a:p>
          <a:p>
            <a:r>
              <a:rPr lang="en-US" sz="3200" b="1" dirty="0" smtClean="0"/>
              <a:t>Appreciate the role of God’s law</a:t>
            </a:r>
          </a:p>
          <a:p>
            <a:r>
              <a:rPr lang="en-US" sz="3200" b="1" dirty="0" smtClean="0"/>
              <a:t>Give thanks for the power of God’s grace and mercy</a:t>
            </a:r>
          </a:p>
          <a:p>
            <a:r>
              <a:rPr lang="en-US" sz="3200" b="1" dirty="0" smtClean="0"/>
              <a:t>Get excited about what God has done in our lives and can do in the lives of others</a:t>
            </a:r>
          </a:p>
          <a:p>
            <a:r>
              <a:rPr lang="en-US" sz="3200" b="1" smtClean="0"/>
              <a:t>The gospel </a:t>
            </a:r>
            <a:r>
              <a:rPr lang="en-US" sz="3200" b="1" dirty="0" smtClean="0"/>
              <a:t>has </a:t>
            </a:r>
            <a:r>
              <a:rPr lang="en-US" sz="3200" b="1" smtClean="0"/>
              <a:t>been entrusted to us and we need to guard it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2_Text"/>
</p:tagLst>
</file>

<file path=ppt/theme/theme1.xml><?xml version="1.0" encoding="utf-8"?>
<a:theme xmlns:a="http://schemas.openxmlformats.org/drawingml/2006/main" name="chri_1226_sllide">
  <a:themeElements>
    <a:clrScheme name="Office Theme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3300"/>
      </a:dk2>
      <a:lt2>
        <a:srgbClr val="FFFFFF"/>
      </a:lt2>
      <a:accent1>
        <a:srgbClr val="ABD921"/>
      </a:accent1>
      <a:accent2>
        <a:srgbClr val="31C6F7"/>
      </a:accent2>
      <a:accent3>
        <a:srgbClr val="AAADAA"/>
      </a:accent3>
      <a:accent4>
        <a:srgbClr val="DADADA"/>
      </a:accent4>
      <a:accent5>
        <a:srgbClr val="D2E9AB"/>
      </a:accent5>
      <a:accent6>
        <a:srgbClr val="2BB3E0"/>
      </a:accent6>
      <a:hlink>
        <a:srgbClr val="75E075"/>
      </a:hlink>
      <a:folHlink>
        <a:srgbClr val="99C4FF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41D941"/>
        </a:accent1>
        <a:accent2>
          <a:srgbClr val="2ADB7A"/>
        </a:accent2>
        <a:accent3>
          <a:srgbClr val="AAADAA"/>
        </a:accent3>
        <a:accent4>
          <a:srgbClr val="DADADA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ABD921"/>
        </a:accent1>
        <a:accent2>
          <a:srgbClr val="31C6F7"/>
        </a:accent2>
        <a:accent3>
          <a:srgbClr val="AAADAA"/>
        </a:accent3>
        <a:accent4>
          <a:srgbClr val="DADADA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F7A1D3"/>
        </a:accent1>
        <a:accent2>
          <a:srgbClr val="6CD96C"/>
        </a:accent2>
        <a:accent3>
          <a:srgbClr val="AAADAA"/>
        </a:accent3>
        <a:accent4>
          <a:srgbClr val="DADADA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3300"/>
        </a:dk2>
        <a:lt2>
          <a:srgbClr val="FFFFFF"/>
        </a:lt2>
        <a:accent1>
          <a:srgbClr val="EDC72F"/>
        </a:accent1>
        <a:accent2>
          <a:srgbClr val="C8BDFF"/>
        </a:accent2>
        <a:accent3>
          <a:srgbClr val="AAADAA"/>
        </a:accent3>
        <a:accent4>
          <a:srgbClr val="DADADA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41D941"/>
        </a:accent1>
        <a:accent2>
          <a:srgbClr val="2ADB7A"/>
        </a:accent2>
        <a:accent3>
          <a:srgbClr val="FFFFFF"/>
        </a:accent3>
        <a:accent4>
          <a:srgbClr val="000000"/>
        </a:accent4>
        <a:accent5>
          <a:srgbClr val="B0E9B0"/>
        </a:accent5>
        <a:accent6>
          <a:srgbClr val="25C66E"/>
        </a:accent6>
        <a:hlink>
          <a:srgbClr val="7EE689"/>
        </a:hlink>
        <a:folHlink>
          <a:srgbClr val="6FEDB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BD921"/>
        </a:accent1>
        <a:accent2>
          <a:srgbClr val="31C6F7"/>
        </a:accent2>
        <a:accent3>
          <a:srgbClr val="FFFFFF"/>
        </a:accent3>
        <a:accent4>
          <a:srgbClr val="000000"/>
        </a:accent4>
        <a:accent5>
          <a:srgbClr val="D2E9AB"/>
        </a:accent5>
        <a:accent6>
          <a:srgbClr val="2BB3E0"/>
        </a:accent6>
        <a:hlink>
          <a:srgbClr val="75E075"/>
        </a:hlink>
        <a:folHlink>
          <a:srgbClr val="99C4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7A1D3"/>
        </a:accent1>
        <a:accent2>
          <a:srgbClr val="6CD96C"/>
        </a:accent2>
        <a:accent3>
          <a:srgbClr val="FFFFFF"/>
        </a:accent3>
        <a:accent4>
          <a:srgbClr val="000000"/>
        </a:accent4>
        <a:accent5>
          <a:srgbClr val="FACDE6"/>
        </a:accent5>
        <a:accent6>
          <a:srgbClr val="61C461"/>
        </a:accent6>
        <a:hlink>
          <a:srgbClr val="E6B2FF"/>
        </a:hlink>
        <a:folHlink>
          <a:srgbClr val="FFC2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DC72F"/>
        </a:accent1>
        <a:accent2>
          <a:srgbClr val="C8BDFF"/>
        </a:accent2>
        <a:accent3>
          <a:srgbClr val="FFFFFF"/>
        </a:accent3>
        <a:accent4>
          <a:srgbClr val="000000"/>
        </a:accent4>
        <a:accent5>
          <a:srgbClr val="F4E0AD"/>
        </a:accent5>
        <a:accent6>
          <a:srgbClr val="B5ABE7"/>
        </a:accent6>
        <a:hlink>
          <a:srgbClr val="75E075"/>
        </a:hlink>
        <a:folHlink>
          <a:srgbClr val="F7BAB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chri_1226_sllide</Template>
  <TotalTime>106</TotalTime>
  <Words>393</Words>
  <Application>Microsoft Office PowerPoint</Application>
  <PresentationFormat>On-screen Show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chri_1226_sllide</vt:lpstr>
      <vt:lpstr>1_Default Design</vt:lpstr>
      <vt:lpstr>The gospel of grace</vt:lpstr>
      <vt:lpstr>The gospel of grace</vt:lpstr>
      <vt:lpstr>The gospel of grace</vt:lpstr>
      <vt:lpstr>The gospel of grace</vt:lpstr>
      <vt:lpstr>The gospel of grace</vt:lpstr>
      <vt:lpstr>The gospel of grace</vt:lpstr>
      <vt:lpstr>The gospel of grace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church in danger</dc:title>
  <dc:creator>User</dc:creator>
  <cp:lastModifiedBy>User</cp:lastModifiedBy>
  <cp:revision>18</cp:revision>
  <dcterms:created xsi:type="dcterms:W3CDTF">2018-03-15T09:50:49Z</dcterms:created>
  <dcterms:modified xsi:type="dcterms:W3CDTF">2018-03-25T07:28:14Z</dcterms:modified>
</cp:coreProperties>
</file>